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696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1/27/2014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1/27/2014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1/27/2014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1/27/2014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1/27/2014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1/27/2014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1/27/2014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1/27/2014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1/27/2014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1/27/2014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1/27/2014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1/27/2014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584200" y="2843213"/>
            <a:ext cx="6479659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TGAU </a:t>
            </a:r>
            <a:r>
              <a:rPr lang="en-GB" sz="6000" dirty="0" err="1" smtClean="0">
                <a:latin typeface="Berlin Sans FB" pitchFamily="34" charset="0"/>
              </a:rPr>
              <a:t>Mathemateg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err="1" smtClean="0">
                <a:latin typeface="Berlin Sans FB" pitchFamily="34" charset="0"/>
              </a:rPr>
              <a:t>Datrys</a:t>
            </a:r>
            <a:r>
              <a:rPr lang="en-GB" sz="6000" dirty="0" smtClean="0">
                <a:latin typeface="Berlin Sans FB" pitchFamily="34" charset="0"/>
              </a:rPr>
              <a:t> </a:t>
            </a:r>
            <a:r>
              <a:rPr lang="en-GB" sz="6000" dirty="0" err="1" smtClean="0">
                <a:latin typeface="Berlin Sans FB" pitchFamily="34" charset="0"/>
              </a:rPr>
              <a:t>Problemau</a:t>
            </a:r>
            <a:endParaRPr lang="en-GB" sz="6000" dirty="0">
              <a:latin typeface="Berlin Sans FB" pitchFamily="34" charset="0"/>
            </a:endParaRPr>
          </a:p>
          <a:p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Algebra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err="1" smtClean="0">
                <a:latin typeface="Berlin Sans FB" pitchFamily="34" charset="0"/>
              </a:rPr>
              <a:t>Haen</a:t>
            </a:r>
            <a:r>
              <a:rPr lang="en-GB" sz="4400" dirty="0" smtClean="0">
                <a:latin typeface="Berlin Sans FB" pitchFamily="34" charset="0"/>
              </a:rPr>
              <a:t> </a:t>
            </a:r>
            <a:r>
              <a:rPr lang="en-GB" sz="4400" dirty="0" err="1" smtClean="0">
                <a:latin typeface="Berlin Sans FB" pitchFamily="34" charset="0"/>
              </a:rPr>
              <a:t>Uwch</a:t>
            </a:r>
            <a:endParaRPr lang="en-GB" sz="4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500034" y="571480"/>
            <a:ext cx="8424863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800" dirty="0" smtClean="0">
                <a:latin typeface="Berlin Sans FB" pitchFamily="34" charset="0"/>
              </a:rPr>
              <a:t>Mae </a:t>
            </a:r>
            <a:r>
              <a:rPr lang="en-GB" sz="2800" dirty="0" err="1" smtClean="0">
                <a:latin typeface="Berlin Sans FB" pitchFamily="34" charset="0"/>
              </a:rPr>
              <a:t>Anwen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yn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prynu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darnau</a:t>
            </a:r>
            <a:r>
              <a:rPr lang="en-GB" sz="2800" dirty="0" smtClean="0">
                <a:latin typeface="Berlin Sans FB" pitchFamily="34" charset="0"/>
              </a:rPr>
              <a:t> o </a:t>
            </a:r>
            <a:r>
              <a:rPr lang="en-GB" sz="2800" dirty="0" err="1" smtClean="0">
                <a:latin typeface="Berlin Sans FB" pitchFamily="34" charset="0"/>
              </a:rPr>
              <a:t>siocled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sydd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yn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costio</a:t>
            </a:r>
            <a:r>
              <a:rPr lang="en-GB" sz="2800" dirty="0" smtClean="0">
                <a:latin typeface="Berlin Sans FB" pitchFamily="34" charset="0"/>
              </a:rPr>
              <a:t> 50c yr un a bananas </a:t>
            </a:r>
            <a:r>
              <a:rPr lang="en-GB" sz="2800" dirty="0" err="1" smtClean="0">
                <a:latin typeface="Berlin Sans FB" pitchFamily="34" charset="0"/>
              </a:rPr>
              <a:t>sy'n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costio</a:t>
            </a:r>
            <a:r>
              <a:rPr lang="en-GB" sz="2800" dirty="0" smtClean="0">
                <a:latin typeface="Berlin Sans FB" pitchFamily="34" charset="0"/>
              </a:rPr>
              <a:t> 30c yr un. </a:t>
            </a:r>
            <a:r>
              <a:rPr lang="en-GB" sz="2800" dirty="0" err="1" smtClean="0">
                <a:latin typeface="Berlin Sans FB" pitchFamily="34" charset="0"/>
              </a:rPr>
              <a:t>Cyfanswm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pris</a:t>
            </a:r>
            <a:r>
              <a:rPr lang="en-GB" sz="2800" dirty="0" smtClean="0">
                <a:latin typeface="Berlin Sans FB" pitchFamily="34" charset="0"/>
              </a:rPr>
              <a:t> y </a:t>
            </a:r>
            <a:r>
              <a:rPr lang="en-GB" sz="2800" dirty="0" err="1" smtClean="0">
                <a:latin typeface="Berlin Sans FB" pitchFamily="34" charset="0"/>
              </a:rPr>
              <a:t>siocled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a'r</a:t>
            </a:r>
            <a:r>
              <a:rPr lang="en-GB" sz="2800" dirty="0" smtClean="0">
                <a:latin typeface="Berlin Sans FB" pitchFamily="34" charset="0"/>
              </a:rPr>
              <a:t> bananas </a:t>
            </a:r>
            <a:r>
              <a:rPr lang="en-GB" sz="2800" dirty="0" err="1" smtClean="0">
                <a:latin typeface="Berlin Sans FB" pitchFamily="34" charset="0"/>
              </a:rPr>
              <a:t>yw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smtClean="0">
                <a:latin typeface="Berlin Sans FB" pitchFamily="34" charset="0"/>
              </a:rPr>
              <a:t>£5.80</a:t>
            </a:r>
            <a:r>
              <a:rPr lang="en-GB" sz="2800" dirty="0" smtClean="0">
                <a:latin typeface="Berlin Sans FB" pitchFamily="34" charset="0"/>
              </a:rPr>
              <a:t>. </a:t>
            </a:r>
            <a:r>
              <a:rPr lang="en-GB" sz="2800" dirty="0" err="1" smtClean="0">
                <a:latin typeface="Berlin Sans FB" pitchFamily="34" charset="0"/>
              </a:rPr>
              <a:t>Yn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ystod</a:t>
            </a:r>
            <a:r>
              <a:rPr lang="en-GB" sz="2800" dirty="0" smtClean="0">
                <a:latin typeface="Berlin Sans FB" pitchFamily="34" charset="0"/>
              </a:rPr>
              <a:t> y </a:t>
            </a:r>
            <a:r>
              <a:rPr lang="en-GB" sz="2800" dirty="0" err="1" smtClean="0">
                <a:latin typeface="Berlin Sans FB" pitchFamily="34" charset="0"/>
              </a:rPr>
              <a:t>dyddiau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nesaf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mae'n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bwyta</a:t>
            </a:r>
            <a:r>
              <a:rPr lang="en-GB" sz="2800" dirty="0" smtClean="0">
                <a:latin typeface="Berlin Sans FB" pitchFamily="34" charset="0"/>
              </a:rPr>
              <a:t> 5 darn o </a:t>
            </a:r>
            <a:r>
              <a:rPr lang="en-GB" sz="2800" dirty="0" err="1" smtClean="0">
                <a:latin typeface="Berlin Sans FB" pitchFamily="34" charset="0"/>
              </a:rPr>
              <a:t>siocled</a:t>
            </a:r>
            <a:r>
              <a:rPr lang="en-GB" sz="2800" dirty="0" smtClean="0">
                <a:latin typeface="Berlin Sans FB" pitchFamily="34" charset="0"/>
              </a:rPr>
              <a:t> a 1/3 </a:t>
            </a:r>
            <a:r>
              <a:rPr lang="en-GB" sz="2800" dirty="0" err="1" smtClean="0">
                <a:latin typeface="Berlin Sans FB" pitchFamily="34" charset="0"/>
              </a:rPr>
              <a:t>o'r</a:t>
            </a:r>
            <a:r>
              <a:rPr lang="en-GB" sz="2800" dirty="0" smtClean="0">
                <a:latin typeface="Berlin Sans FB" pitchFamily="34" charset="0"/>
              </a:rPr>
              <a:t> bananas. </a:t>
            </a:r>
            <a:r>
              <a:rPr lang="en-GB" sz="2800" dirty="0" err="1" smtClean="0">
                <a:latin typeface="Berlin Sans FB" pitchFamily="34" charset="0"/>
              </a:rPr>
              <a:t>Gwerth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beth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sydd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ganddi</a:t>
            </a:r>
            <a:r>
              <a:rPr lang="en-GB" sz="2800" dirty="0" smtClean="0">
                <a:latin typeface="Berlin Sans FB" pitchFamily="34" charset="0"/>
              </a:rPr>
              <a:t> hi </a:t>
            </a:r>
            <a:r>
              <a:rPr lang="en-GB" sz="2800" dirty="0" err="1" smtClean="0">
                <a:latin typeface="Berlin Sans FB" pitchFamily="34" charset="0"/>
              </a:rPr>
              <a:t>ar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ôl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yw</a:t>
            </a:r>
            <a:r>
              <a:rPr lang="en-GB" sz="2800" dirty="0" smtClean="0">
                <a:latin typeface="Berlin Sans FB" pitchFamily="34" charset="0"/>
              </a:rPr>
              <a:t> £2.70. </a:t>
            </a:r>
          </a:p>
          <a:p>
            <a:r>
              <a:rPr lang="en-GB" sz="2800" dirty="0" smtClean="0">
                <a:latin typeface="Berlin Sans FB" pitchFamily="34" charset="0"/>
              </a:rPr>
              <a:t>Faint o </a:t>
            </a:r>
            <a:r>
              <a:rPr lang="en-GB" sz="2800" dirty="0" err="1" smtClean="0">
                <a:latin typeface="Berlin Sans FB" pitchFamily="34" charset="0"/>
              </a:rPr>
              <a:t>ddarnau</a:t>
            </a:r>
            <a:r>
              <a:rPr lang="en-GB" sz="2800" dirty="0" smtClean="0">
                <a:latin typeface="Berlin Sans FB" pitchFamily="34" charset="0"/>
              </a:rPr>
              <a:t> o </a:t>
            </a:r>
            <a:r>
              <a:rPr lang="en-GB" sz="2800" dirty="0" err="1" smtClean="0">
                <a:latin typeface="Berlin Sans FB" pitchFamily="34" charset="0"/>
              </a:rPr>
              <a:t>siocled</a:t>
            </a:r>
            <a:r>
              <a:rPr lang="en-GB" sz="2800" dirty="0" smtClean="0">
                <a:latin typeface="Berlin Sans FB" pitchFamily="34" charset="0"/>
              </a:rPr>
              <a:t> a faint o </a:t>
            </a:r>
            <a:r>
              <a:rPr lang="en-GB" sz="2800" dirty="0" err="1" smtClean="0">
                <a:latin typeface="Berlin Sans FB" pitchFamily="34" charset="0"/>
              </a:rPr>
              <a:t>fananas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wnaeth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Anwen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brynu</a:t>
            </a:r>
            <a:r>
              <a:rPr lang="en-GB" sz="2800" dirty="0" smtClean="0">
                <a:latin typeface="Berlin Sans FB" pitchFamily="34" charset="0"/>
              </a:rPr>
              <a:t>? </a:t>
            </a:r>
            <a:endParaRPr lang="en-GB" sz="2800" dirty="0">
              <a:latin typeface="Berlin Sans FB" pitchFamily="34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643063" y="4117975"/>
            <a:ext cx="7200900" cy="2363788"/>
            <a:chOff x="971600" y="3717032"/>
            <a:chExt cx="7200287" cy="2362221"/>
          </a:xfrm>
        </p:grpSpPr>
        <p:sp>
          <p:nvSpPr>
            <p:cNvPr id="13" name="Rectangle 2"/>
            <p:cNvSpPr/>
            <p:nvPr/>
          </p:nvSpPr>
          <p:spPr>
            <a:xfrm>
              <a:off x="971600" y="3717032"/>
              <a:ext cx="7200287" cy="2303522"/>
            </a:xfrm>
            <a:prstGeom prst="rect">
              <a:avLst/>
            </a:prstGeom>
            <a:noFill/>
            <a:ln>
              <a:solidFill>
                <a:srgbClr val="00A1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226" name="TextBox 14"/>
            <p:cNvSpPr txBox="1">
              <a:spLocks noChangeArrowheads="1"/>
            </p:cNvSpPr>
            <p:nvPr/>
          </p:nvSpPr>
          <p:spPr bwMode="auto">
            <a:xfrm>
              <a:off x="1043608" y="3885201"/>
              <a:ext cx="6624736" cy="1630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indent="-342900">
                <a:buFont typeface="Arial" pitchFamily="34" charset="0"/>
                <a:buChar char="•"/>
              </a:pP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Gadewch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i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 x </a:t>
              </a: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fod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 y </a:t>
              </a: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nifer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 o </a:t>
              </a: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ddarnau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 o </a:t>
              </a: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siocled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 a y </a:t>
              </a: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y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nifer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 o </a:t>
              </a: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fananas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.  </a:t>
              </a: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Ysgrifennwch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hafaliad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ar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gyfer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pryniant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Anwen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. 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Ysgrifennwch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hafaliad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tebyg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ar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gyfer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beth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sydd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ganddi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 hi </a:t>
              </a: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ar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ôl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.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Datryswch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 yr </a:t>
              </a: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hafaliadau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rgbClr val="00A1DA"/>
                  </a:solidFill>
                  <a:latin typeface="Berlin Sans FB" pitchFamily="34" charset="0"/>
                </a:rPr>
                <a:t>yma</a:t>
              </a: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.</a:t>
              </a:r>
            </a:p>
          </p:txBody>
        </p:sp>
        <p:pic>
          <p:nvPicPr>
            <p:cNvPr id="9227" name="Picture 5" descr="C:\Documents and Settings\catrin.evans\Local Settings\Temporary Internet Files\Content.IE5\Z1RHAY8N\MC900442141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86177" y="5145113"/>
              <a:ext cx="940495" cy="934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547664" y="4077072"/>
            <a:ext cx="7415215" cy="2357454"/>
            <a:chOff x="1547013" y="2758673"/>
            <a:chExt cx="7201523" cy="2356642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547013" y="2758673"/>
              <a:ext cx="7201523" cy="2356642"/>
              <a:chOff x="1691029" y="2758673"/>
              <a:chExt cx="7201523" cy="2356642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691029" y="2758673"/>
                <a:ext cx="7201523" cy="2356642"/>
              </a:xfrm>
              <a:prstGeom prst="rect">
                <a:avLst/>
              </a:prstGeom>
              <a:solidFill>
                <a:srgbClr val="00A1DA"/>
              </a:solidFill>
              <a:ln>
                <a:solidFill>
                  <a:srgbClr val="00A1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9224" name="TextBox 3"/>
              <p:cNvSpPr txBox="1">
                <a:spLocks noChangeArrowheads="1"/>
              </p:cNvSpPr>
              <p:nvPr/>
            </p:nvSpPr>
            <p:spPr bwMode="auto">
              <a:xfrm>
                <a:off x="6408821" y="2901501"/>
                <a:ext cx="223438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 smtClean="0">
                    <a:solidFill>
                      <a:schemeClr val="bg1"/>
                    </a:solidFill>
                    <a:latin typeface="Berlin Sans FB" pitchFamily="34" charset="0"/>
                  </a:rPr>
                  <a:t>Help </a:t>
                </a:r>
                <a:r>
                  <a:rPr lang="en-GB" sz="2400" dirty="0" err="1" smtClean="0">
                    <a:solidFill>
                      <a:schemeClr val="bg1"/>
                    </a:solidFill>
                    <a:latin typeface="Berlin Sans FB" pitchFamily="34" charset="0"/>
                  </a:rPr>
                  <a:t>llaw</a:t>
                </a:r>
                <a:endParaRPr lang="en-GB" sz="2400" dirty="0">
                  <a:solidFill>
                    <a:schemeClr val="bg1"/>
                  </a:solidFill>
                  <a:latin typeface="Berlin Sans FB" pitchFamily="34" charset="0"/>
                </a:endParaRPr>
              </a:p>
            </p:txBody>
          </p:sp>
        </p:grpSp>
        <p:pic>
          <p:nvPicPr>
            <p:cNvPr id="9222" name="Picture 3" descr="C:\Documents and Settings\catrin.evans\Local Settings\Temporary Internet Files\Content.IE5\I5D0OWOK\MM900041058[1].gif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279079">
              <a:off x="7320832" y="3451874"/>
              <a:ext cx="1162050" cy="70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584200" y="933450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600" u="sng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55650" y="188913"/>
            <a:ext cx="1530334" cy="647700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52477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smtClean="0">
                <a:latin typeface="Berlin Sans FB" pitchFamily="34" charset="0"/>
              </a:rPr>
              <a:t>ATEB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10246" name="TextBox 5"/>
          <p:cNvSpPr txBox="1">
            <a:spLocks noChangeArrowheads="1"/>
          </p:cNvSpPr>
          <p:nvPr/>
        </p:nvSpPr>
        <p:spPr bwMode="auto">
          <a:xfrm>
            <a:off x="714348" y="1142984"/>
            <a:ext cx="7026574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 smtClean="0"/>
              <a:t> x  - </a:t>
            </a:r>
            <a:r>
              <a:rPr lang="en-GB" dirty="0" err="1" smtClean="0"/>
              <a:t>nifer</a:t>
            </a:r>
            <a:r>
              <a:rPr lang="en-GB" dirty="0" smtClean="0"/>
              <a:t> y </a:t>
            </a:r>
            <a:r>
              <a:rPr lang="en-GB" dirty="0" err="1" smtClean="0"/>
              <a:t>darnau</a:t>
            </a:r>
            <a:r>
              <a:rPr lang="en-GB" dirty="0" smtClean="0"/>
              <a:t> </a:t>
            </a:r>
            <a:r>
              <a:rPr lang="en-GB" dirty="0" err="1" smtClean="0"/>
              <a:t>siocled</a:t>
            </a:r>
            <a:r>
              <a:rPr lang="en-GB" dirty="0" smtClean="0"/>
              <a:t>       y – </a:t>
            </a:r>
            <a:r>
              <a:rPr lang="en-GB" dirty="0" err="1" smtClean="0"/>
              <a:t>nifer</a:t>
            </a:r>
            <a:r>
              <a:rPr lang="en-GB" dirty="0" smtClean="0"/>
              <a:t> y bananas</a:t>
            </a:r>
          </a:p>
          <a:p>
            <a:endParaRPr lang="en-GB" dirty="0"/>
          </a:p>
          <a:p>
            <a:r>
              <a:rPr lang="en-GB" dirty="0" smtClean="0"/>
              <a:t>50x + 30y = 580                  50(x-5) + 30((2/3)y) = 270</a:t>
            </a:r>
          </a:p>
          <a:p>
            <a:endParaRPr lang="en-GB" dirty="0" smtClean="0"/>
          </a:p>
          <a:p>
            <a:r>
              <a:rPr lang="en-GB" dirty="0" smtClean="0"/>
              <a:t>                                               50x - 250+ 20y = 270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      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                                 50x  + 20y = 520</a:t>
            </a:r>
          </a:p>
          <a:p>
            <a:endParaRPr lang="en-GB" dirty="0"/>
          </a:p>
          <a:p>
            <a:r>
              <a:rPr lang="en-GB" dirty="0" smtClean="0"/>
              <a:t>5x + 3y = 58</a:t>
            </a:r>
          </a:p>
          <a:p>
            <a:r>
              <a:rPr lang="en-GB" dirty="0" smtClean="0"/>
              <a:t>5x + 2y  = 52</a:t>
            </a:r>
          </a:p>
          <a:p>
            <a:r>
              <a:rPr lang="en-GB" dirty="0" smtClean="0"/>
              <a:t>            y = 6</a:t>
            </a:r>
          </a:p>
          <a:p>
            <a:r>
              <a:rPr lang="en-GB" dirty="0"/>
              <a:t> </a:t>
            </a:r>
            <a:r>
              <a:rPr lang="en-GB" dirty="0" smtClean="0"/>
              <a:t>          </a:t>
            </a:r>
          </a:p>
          <a:p>
            <a:r>
              <a:rPr lang="en-GB" dirty="0" smtClean="0"/>
              <a:t>5x + 3(6) = 58</a:t>
            </a:r>
          </a:p>
          <a:p>
            <a:r>
              <a:rPr lang="en-GB" dirty="0" smtClean="0"/>
              <a:t>5x + 18   = 58</a:t>
            </a:r>
          </a:p>
          <a:p>
            <a:r>
              <a:rPr lang="en-GB" dirty="0"/>
              <a:t> </a:t>
            </a:r>
            <a:r>
              <a:rPr lang="en-GB" dirty="0" smtClean="0"/>
              <a:t>          5x = 40</a:t>
            </a:r>
          </a:p>
          <a:p>
            <a:r>
              <a:rPr lang="en-GB" dirty="0"/>
              <a:t> </a:t>
            </a:r>
            <a:r>
              <a:rPr lang="en-GB" dirty="0" smtClean="0"/>
              <a:t>             x = 8</a:t>
            </a:r>
          </a:p>
          <a:p>
            <a:endParaRPr lang="en-GB" dirty="0" smtClean="0"/>
          </a:p>
          <a:p>
            <a:r>
              <a:rPr lang="en-GB" dirty="0" smtClean="0"/>
              <a:t> </a:t>
            </a:r>
            <a:r>
              <a:rPr lang="en-GB" dirty="0" err="1" smtClean="0"/>
              <a:t>Prynodd</a:t>
            </a:r>
            <a:r>
              <a:rPr lang="en-GB" dirty="0" smtClean="0"/>
              <a:t> Alex 8 darn o </a:t>
            </a:r>
            <a:r>
              <a:rPr lang="en-GB" dirty="0" err="1" smtClean="0"/>
              <a:t>siocled</a:t>
            </a:r>
            <a:r>
              <a:rPr lang="en-GB" dirty="0" smtClean="0"/>
              <a:t> a 6 banana.</a:t>
            </a:r>
          </a:p>
          <a:p>
            <a:endParaRPr lang="en-GB" dirty="0"/>
          </a:p>
          <a:p>
            <a:r>
              <a:rPr lang="en-GB" dirty="0" smtClean="0"/>
              <a:t>          </a:t>
            </a:r>
          </a:p>
          <a:p>
            <a:endParaRPr lang="en-GB" dirty="0"/>
          </a:p>
          <a:p>
            <a:r>
              <a:rPr lang="en-GB" dirty="0" smtClean="0"/>
              <a:t>        </a:t>
            </a:r>
          </a:p>
          <a:p>
            <a:r>
              <a:rPr lang="en-GB" dirty="0"/>
              <a:t> </a:t>
            </a:r>
            <a:r>
              <a:rPr lang="en-GB" dirty="0" smtClean="0"/>
              <a:t>       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133</TotalTime>
  <Words>211</Words>
  <Application>Microsoft Office PowerPoint</Application>
  <PresentationFormat>On-screen Show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Blount, Melanie</cp:lastModifiedBy>
  <cp:revision>14</cp:revision>
  <dcterms:created xsi:type="dcterms:W3CDTF">2011-02-03T11:08:00Z</dcterms:created>
  <dcterms:modified xsi:type="dcterms:W3CDTF">2014-01-27T13:37:16Z</dcterms:modified>
</cp:coreProperties>
</file>